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2" r:id="rId1"/>
  </p:sldMasterIdLst>
  <p:notesMasterIdLst>
    <p:notesMasterId r:id="rId38"/>
  </p:notesMasterIdLst>
  <p:sldIdLst>
    <p:sldId id="284" r:id="rId2"/>
    <p:sldId id="473" r:id="rId3"/>
    <p:sldId id="496" r:id="rId4"/>
    <p:sldId id="510" r:id="rId5"/>
    <p:sldId id="507" r:id="rId6"/>
    <p:sldId id="511" r:id="rId7"/>
    <p:sldId id="512" r:id="rId8"/>
    <p:sldId id="516" r:id="rId9"/>
    <p:sldId id="517" r:id="rId10"/>
    <p:sldId id="514" r:id="rId11"/>
    <p:sldId id="513" r:id="rId12"/>
    <p:sldId id="515" r:id="rId13"/>
    <p:sldId id="518" r:id="rId14"/>
    <p:sldId id="519" r:id="rId15"/>
    <p:sldId id="520" r:id="rId16"/>
    <p:sldId id="521" r:id="rId17"/>
    <p:sldId id="522" r:id="rId18"/>
    <p:sldId id="526" r:id="rId19"/>
    <p:sldId id="524" r:id="rId20"/>
    <p:sldId id="523" r:id="rId21"/>
    <p:sldId id="527" r:id="rId22"/>
    <p:sldId id="528" r:id="rId23"/>
    <p:sldId id="534" r:id="rId24"/>
    <p:sldId id="535" r:id="rId25"/>
    <p:sldId id="536" r:id="rId26"/>
    <p:sldId id="537" r:id="rId27"/>
    <p:sldId id="538" r:id="rId28"/>
    <p:sldId id="539" r:id="rId29"/>
    <p:sldId id="540" r:id="rId30"/>
    <p:sldId id="509" r:id="rId31"/>
    <p:sldId id="490" r:id="rId32"/>
    <p:sldId id="529" r:id="rId33"/>
    <p:sldId id="531" r:id="rId34"/>
    <p:sldId id="533" r:id="rId35"/>
    <p:sldId id="278" r:id="rId36"/>
    <p:sldId id="339" r:id="rId37"/>
  </p:sldIdLst>
  <p:sldSz cx="9144000" cy="5143500" type="screen16x9"/>
  <p:notesSz cx="6858000" cy="9144000"/>
  <p:embeddedFontLs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Raleway" panose="020B0503030101060003" pitchFamily="34" charset="77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77480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75B59A-8F34-4A71-B247-EAC484CAED77}">
  <a:tblStyle styleId="{4375B59A-8F34-4A71-B247-EAC484CAED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68"/>
    <p:restoredTop sz="76871" autoAdjust="0"/>
  </p:normalViewPr>
  <p:slideViewPr>
    <p:cSldViewPr snapToGrid="0" snapToObjects="1">
      <p:cViewPr varScale="1">
        <p:scale>
          <a:sx n="123" d="100"/>
          <a:sy n="123" d="100"/>
        </p:scale>
        <p:origin x="2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909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364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9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56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787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955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481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73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827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364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69A30-639B-470E-9171-DDBF64679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7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40109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6" r:id="rId2"/>
    <p:sldLayoutId id="2147483727" r:id="rId3"/>
    <p:sldLayoutId id="2147483729" r:id="rId4"/>
    <p:sldLayoutId id="2147483730" r:id="rId5"/>
    <p:sldLayoutId id="2147483731" r:id="rId6"/>
    <p:sldLayoutId id="2147483732" r:id="rId7"/>
    <p:sldLayoutId id="2147483733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devcenter.heroku.com/articles/getting-started-with-gradle-on-heroku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enter.heroku.com/articles/git#for-an-existing-heroku-app" TargetMode="External"/><Relationship Id="rId2" Type="http://schemas.openxmlformats.org/officeDocument/2006/relationships/hyperlink" Target="https://github.com/heroku/gradle-getting-started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entry.io/for/spring/" TargetMode="External"/><Relationship Id="rId2" Type="http://schemas.openxmlformats.org/officeDocument/2006/relationships/hyperlink" Target="https://sentry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etsentry/sentry-java/tree/master/sentry-spring-boot-starter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eldung.com/spring-boot-actuators" TargetMode="External"/><Relationship Id="rId3" Type="http://schemas.openxmlformats.org/officeDocument/2006/relationships/hyperlink" Target="https://guides.gradle.org/building-spring-boot-2-projects-with-gradle/" TargetMode="External"/><Relationship Id="rId7" Type="http://schemas.openxmlformats.org/officeDocument/2006/relationships/hyperlink" Target="https://devcenter.heroku.com/articles/getting-started-with-gradle-on-herok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center.heroku.com/articles/deploying-spring-boot-apps-to-heroku" TargetMode="External"/><Relationship Id="rId5" Type="http://schemas.openxmlformats.org/officeDocument/2006/relationships/hyperlink" Target="https://docs.gitlab.com/ee/ci/examples/deploy_spring_boot_to_cloud_foundry/index.html" TargetMode="External"/><Relationship Id="rId4" Type="http://schemas.openxmlformats.org/officeDocument/2006/relationships/hyperlink" Target="https://about.gitlab.com/stages-devops-lifecycle/continuous-integration/" TargetMode="External"/><Relationship Id="rId9" Type="http://schemas.openxmlformats.org/officeDocument/2006/relationships/hyperlink" Target="https://www.baeldung.com/spring-profiles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00676" y="1381991"/>
            <a:ext cx="8229011" cy="1040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Lesson 25 – </a:t>
            </a:r>
            <a:r>
              <a:rPr lang="en-US" sz="2800" dirty="0"/>
              <a:t>Continuous Integration &amp; Continuous Delivery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261883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0B66-1E13-BF41-AFF4-8B668450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CI/CD provider for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03B3B-A4F7-2349-894E-F38858BCA5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3381B-EFCE-9346-A086-DDE86BB1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90" y="1026425"/>
            <a:ext cx="3553619" cy="38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47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0E97-98A9-4944-92BD-0932A731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GitLab pipeline 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88138-222B-2441-8B9B-B16007674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725" y="1373588"/>
            <a:ext cx="8914550" cy="3552300"/>
          </a:xfrm>
        </p:spPr>
        <p:txBody>
          <a:bodyPr/>
          <a:lstStyle/>
          <a:p>
            <a:pPr>
              <a:lnSpc>
                <a:spcPts val="3200"/>
              </a:lnSpc>
            </a:pPr>
            <a:r>
              <a:rPr lang="en-GB" sz="2000" b="1" dirty="0"/>
              <a:t>Commit</a:t>
            </a:r>
            <a:r>
              <a:rPr lang="en-GB" sz="2000" dirty="0"/>
              <a:t>: A code change.</a:t>
            </a:r>
          </a:p>
          <a:p>
            <a:pPr>
              <a:lnSpc>
                <a:spcPts val="3200"/>
              </a:lnSpc>
            </a:pPr>
            <a:r>
              <a:rPr lang="en-GB" sz="2000" b="1" dirty="0"/>
              <a:t>Job</a:t>
            </a:r>
            <a:r>
              <a:rPr lang="en-GB" sz="2000" dirty="0"/>
              <a:t>: Instructions that a runner has to execute.</a:t>
            </a:r>
          </a:p>
          <a:p>
            <a:pPr>
              <a:lnSpc>
                <a:spcPts val="3200"/>
              </a:lnSpc>
            </a:pPr>
            <a:r>
              <a:rPr lang="en-GB" sz="2000" b="1" dirty="0"/>
              <a:t>Pipeline</a:t>
            </a:r>
            <a:r>
              <a:rPr lang="en-GB" sz="2000" dirty="0"/>
              <a:t>: A collection of jobs split into different stages.</a:t>
            </a:r>
          </a:p>
          <a:p>
            <a:pPr>
              <a:lnSpc>
                <a:spcPts val="3200"/>
              </a:lnSpc>
            </a:pPr>
            <a:r>
              <a:rPr lang="en-GB" sz="2000" b="1" dirty="0"/>
              <a:t>Runner</a:t>
            </a:r>
            <a:r>
              <a:rPr lang="en-GB" sz="2000" dirty="0"/>
              <a:t>: An agent or server that executes each job individually that can spin up or down as needed.</a:t>
            </a:r>
          </a:p>
          <a:p>
            <a:pPr>
              <a:lnSpc>
                <a:spcPts val="3200"/>
              </a:lnSpc>
            </a:pPr>
            <a:r>
              <a:rPr lang="en-GB" sz="2000" b="1" dirty="0"/>
              <a:t>Stages</a:t>
            </a:r>
            <a:r>
              <a:rPr lang="en-GB" sz="2000" dirty="0"/>
              <a:t>: A keyword that defines certain stages of a job, such as build and deploy. Jobs of the same stage are executed in parallel.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30DAB-DDDC-D14B-A411-4050E983B1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9761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3673-12EC-C049-AB1D-38185DBA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GitLab CI/CD flow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52C01-58D6-8C4F-820B-94E1CE22C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50" y="3567906"/>
            <a:ext cx="5905500" cy="9652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65049-EC40-A644-9384-17527FB85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Pipelines are configured using a version-controlled YAML file, </a:t>
            </a:r>
            <a:r>
              <a:rPr lang="en-GB" dirty="0">
                <a:solidFill>
                  <a:schemeClr val="accent3"/>
                </a:solidFill>
              </a:rPr>
              <a:t>.</a:t>
            </a:r>
            <a:r>
              <a:rPr lang="en-GB" dirty="0" err="1">
                <a:solidFill>
                  <a:schemeClr val="accent3"/>
                </a:solidFill>
              </a:rPr>
              <a:t>gitlab-ci.yml</a:t>
            </a:r>
            <a:r>
              <a:rPr lang="en-GB" dirty="0"/>
              <a:t>, within the root of a project. </a:t>
            </a:r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3DA99-D364-8046-8DAB-EC32F5197F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4399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C601-3A59-0841-805F-E9E43F56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.gitlab-ci.yml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38E5C-E9BF-DD45-84B3-A3AE9E3A6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buNone/>
            </a:pPr>
            <a:r>
              <a:rPr lang="en-GB" sz="1000" b="1" dirty="0">
                <a:solidFill>
                  <a:srgbClr val="000080"/>
                </a:solidFill>
              </a:rPr>
              <a:t>image</a:t>
            </a:r>
            <a:r>
              <a:rPr lang="en-GB" sz="1000" dirty="0"/>
              <a:t>: </a:t>
            </a:r>
            <a:r>
              <a:rPr lang="en-GB" sz="1000" dirty="0" err="1"/>
              <a:t>adoptopenjdk</a:t>
            </a:r>
            <a:r>
              <a:rPr lang="en-GB" sz="1000" dirty="0"/>
              <a:t>/openjdk11:latest</a:t>
            </a:r>
            <a:br>
              <a:rPr lang="en-GB" sz="1000" dirty="0"/>
            </a:br>
            <a:br>
              <a:rPr lang="en-GB" sz="1000" dirty="0"/>
            </a:br>
            <a:r>
              <a:rPr lang="en-GB" sz="1000" b="1" dirty="0">
                <a:solidFill>
                  <a:srgbClr val="000080"/>
                </a:solidFill>
              </a:rPr>
              <a:t>stages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- build</a:t>
            </a:r>
            <a:br>
              <a:rPr lang="en-GB" sz="1000" dirty="0"/>
            </a:br>
            <a:r>
              <a:rPr lang="en-GB" sz="1000" dirty="0"/>
              <a:t>  - deploy</a:t>
            </a:r>
            <a:br>
              <a:rPr lang="en-GB" sz="1000" dirty="0"/>
            </a:br>
            <a:br>
              <a:rPr lang="en-GB" sz="1000" dirty="0"/>
            </a:br>
            <a:r>
              <a:rPr lang="en-GB" sz="1000" b="1" dirty="0" err="1">
                <a:solidFill>
                  <a:srgbClr val="000080"/>
                </a:solidFill>
              </a:rPr>
              <a:t>before_script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- </a:t>
            </a:r>
            <a:r>
              <a:rPr lang="en-GB" sz="1000" dirty="0" err="1"/>
              <a:t>chmod</a:t>
            </a:r>
            <a:r>
              <a:rPr lang="en-GB" sz="1000" dirty="0"/>
              <a:t> +x </a:t>
            </a:r>
            <a:r>
              <a:rPr lang="en-GB" sz="1000" dirty="0" err="1"/>
              <a:t>gradlew</a:t>
            </a:r>
            <a:br>
              <a:rPr lang="en-GB" sz="1000" dirty="0"/>
            </a:br>
            <a:br>
              <a:rPr lang="en-GB" sz="1000" dirty="0"/>
            </a:br>
            <a:r>
              <a:rPr lang="en-GB" sz="1000" b="1" dirty="0">
                <a:solidFill>
                  <a:srgbClr val="000080"/>
                </a:solidFill>
              </a:rPr>
              <a:t>build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</a:t>
            </a:r>
            <a:r>
              <a:rPr lang="en-GB" sz="1000" b="1" dirty="0">
                <a:solidFill>
                  <a:srgbClr val="000080"/>
                </a:solidFill>
              </a:rPr>
              <a:t>stage</a:t>
            </a:r>
            <a:r>
              <a:rPr lang="en-GB" sz="1000" dirty="0"/>
              <a:t>: build</a:t>
            </a:r>
            <a:br>
              <a:rPr lang="en-GB" sz="1000" dirty="0"/>
            </a:br>
            <a:r>
              <a:rPr lang="en-GB" sz="1000" dirty="0"/>
              <a:t>  </a:t>
            </a:r>
            <a:r>
              <a:rPr lang="en-GB" sz="1000" b="1" dirty="0">
                <a:solidFill>
                  <a:srgbClr val="000080"/>
                </a:solidFill>
              </a:rPr>
              <a:t>script</a:t>
            </a:r>
            <a:r>
              <a:rPr lang="en-GB" sz="1000" dirty="0"/>
              <a:t>: ./</a:t>
            </a:r>
            <a:r>
              <a:rPr lang="en-GB" sz="1000" dirty="0" err="1"/>
              <a:t>gradlew</a:t>
            </a:r>
            <a:r>
              <a:rPr lang="en-GB" sz="1000" dirty="0"/>
              <a:t> build</a:t>
            </a:r>
            <a:br>
              <a:rPr lang="en-GB" sz="1000" dirty="0"/>
            </a:br>
            <a:r>
              <a:rPr lang="en-GB" sz="1000" dirty="0"/>
              <a:t>  </a:t>
            </a:r>
            <a:r>
              <a:rPr lang="en-GB" sz="1000" b="1" dirty="0" err="1">
                <a:solidFill>
                  <a:srgbClr val="000080"/>
                </a:solidFill>
              </a:rPr>
              <a:t>artifacts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  </a:t>
            </a:r>
            <a:r>
              <a:rPr lang="en-GB" sz="1000" b="1" dirty="0">
                <a:solidFill>
                  <a:srgbClr val="000080"/>
                </a:solidFill>
              </a:rPr>
              <a:t>paths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    - target/demo-0.0.1-SNAPSHOT.jar</a:t>
            </a:r>
            <a:br>
              <a:rPr lang="en-GB" sz="1000" dirty="0"/>
            </a:br>
            <a:br>
              <a:rPr lang="en-GB" sz="1000" dirty="0"/>
            </a:br>
            <a:r>
              <a:rPr lang="en-GB" sz="1000" b="1" dirty="0">
                <a:solidFill>
                  <a:srgbClr val="000080"/>
                </a:solidFill>
              </a:rPr>
              <a:t>production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</a:t>
            </a:r>
            <a:r>
              <a:rPr lang="en-GB" sz="1000" b="1" dirty="0">
                <a:solidFill>
                  <a:srgbClr val="000080"/>
                </a:solidFill>
              </a:rPr>
              <a:t>stage</a:t>
            </a:r>
            <a:r>
              <a:rPr lang="en-GB" sz="1000" dirty="0"/>
              <a:t>: deploy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en-GB" sz="1000" b="1" dirty="0">
                <a:solidFill>
                  <a:srgbClr val="000080"/>
                </a:solidFill>
              </a:rPr>
              <a:t>  image</a:t>
            </a:r>
            <a:r>
              <a:rPr lang="en-GB" sz="1000" dirty="0"/>
              <a:t>: </a:t>
            </a:r>
            <a:r>
              <a:rPr lang="en-GB" sz="1000" dirty="0" err="1"/>
              <a:t>ruby:latest</a:t>
            </a:r>
            <a:br>
              <a:rPr lang="en-GB" sz="1000" dirty="0"/>
            </a:br>
            <a:r>
              <a:rPr lang="en-GB" sz="1000" dirty="0"/>
              <a:t>  </a:t>
            </a:r>
            <a:r>
              <a:rPr lang="en-GB" sz="1000" b="1" dirty="0">
                <a:solidFill>
                  <a:srgbClr val="000080"/>
                </a:solidFill>
              </a:rPr>
              <a:t>script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  - …</a:t>
            </a:r>
          </a:p>
          <a:p>
            <a:pPr marL="114300" indent="0">
              <a:buNone/>
            </a:pPr>
            <a:r>
              <a:rPr lang="en-GB" sz="1000" b="1" dirty="0">
                <a:solidFill>
                  <a:srgbClr val="000080"/>
                </a:solidFill>
              </a:rPr>
              <a:t>  only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  - master</a:t>
            </a:r>
            <a:endParaRPr lang="en-UA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FFD93-9E39-0E47-B817-E10B773DA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0830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274F-185B-0448-ABDA-F7C48EDA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So CI is done, but what about CD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D4BB3-9DF0-0E4E-8451-A1B4CB680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671656" cy="3552300"/>
          </a:xfrm>
        </p:spPr>
        <p:txBody>
          <a:bodyPr/>
          <a:lstStyle/>
          <a:p>
            <a:r>
              <a:rPr lang="en-UA" dirty="0"/>
              <a:t>Heroku as a prod server/hosting provider</a:t>
            </a:r>
          </a:p>
          <a:p>
            <a:r>
              <a:rPr lang="en-UA" dirty="0"/>
              <a:t>Postgre DB with 10000 rows limit</a:t>
            </a:r>
          </a:p>
          <a:p>
            <a:r>
              <a:rPr lang="en-GB" dirty="0">
                <a:hlinkClick r:id="rId2"/>
              </a:rPr>
              <a:t>Getting started with Gradle on Heroku</a:t>
            </a:r>
            <a:endParaRPr lang="en-UA" dirty="0"/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C8A03-2298-1743-85C4-46A6B59A0F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F94CE-F8D6-D547-8FB1-29911AA0C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054" y="2571750"/>
            <a:ext cx="2521744" cy="299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82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5674D-9624-C344-A10C-6AF767CE6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224" y="2762725"/>
            <a:ext cx="7820119" cy="1159800"/>
          </a:xfrm>
        </p:spPr>
        <p:txBody>
          <a:bodyPr/>
          <a:lstStyle/>
          <a:p>
            <a:r>
              <a:rPr lang="en-UA" dirty="0"/>
              <a:t>Spring Boot Useful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B2A0A-439F-F740-9869-4B712AF08B6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97413"/>
            <a:ext cx="549275" cy="3127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5708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831A8-A5CD-B547-8141-D316AED8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Spring Boot Profiles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564A0-CDF9-E444-A75E-3B2C5990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00" y="1233874"/>
            <a:ext cx="5080000" cy="35941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74AE7-7D33-0B40-9156-6CB5B7608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3529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FD91-260D-4440-87A7-138C09DF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Profiles code usage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73F8C-B54E-DA41-B73A-62168B43F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143000"/>
            <a:ext cx="6462600" cy="3782888"/>
          </a:xfrm>
        </p:spPr>
        <p:txBody>
          <a:bodyPr/>
          <a:lstStyle/>
          <a:p>
            <a:pPr marL="114300" indent="0">
              <a:buNone/>
            </a:pPr>
            <a:r>
              <a:rPr lang="en-GB" sz="1100" b="1" dirty="0">
                <a:solidFill>
                  <a:srgbClr val="000080"/>
                </a:solidFill>
              </a:rPr>
              <a:t>public interface </a:t>
            </a:r>
            <a:r>
              <a:rPr lang="en-GB" sz="1100" dirty="0" err="1"/>
              <a:t>DatasourceConfig</a:t>
            </a:r>
            <a:r>
              <a:rPr lang="en-GB" sz="1100" dirty="0"/>
              <a:t> {</a:t>
            </a:r>
            <a:br>
              <a:rPr lang="en-GB" sz="1100" dirty="0"/>
            </a:br>
            <a:r>
              <a:rPr lang="en-GB" sz="1100" dirty="0"/>
              <a:t>    </a:t>
            </a:r>
            <a:r>
              <a:rPr lang="en-GB" sz="1100" b="1" dirty="0">
                <a:solidFill>
                  <a:srgbClr val="000080"/>
                </a:solidFill>
              </a:rPr>
              <a:t>void </a:t>
            </a:r>
            <a:r>
              <a:rPr lang="en-GB" sz="1100" dirty="0"/>
              <a:t>setup();</a:t>
            </a:r>
            <a:br>
              <a:rPr lang="en-GB" sz="1100" dirty="0"/>
            </a:br>
            <a:r>
              <a:rPr lang="en-GB" sz="1100" dirty="0"/>
              <a:t>}</a:t>
            </a:r>
          </a:p>
          <a:p>
            <a:pPr marL="114300" indent="0">
              <a:buNone/>
            </a:pPr>
            <a:br>
              <a:rPr lang="en-GB" sz="1100" dirty="0"/>
            </a:br>
            <a:r>
              <a:rPr lang="en-GB" sz="1100" dirty="0">
                <a:solidFill>
                  <a:srgbClr val="808000"/>
                </a:solidFill>
              </a:rPr>
              <a:t>@Component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@Profile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"dev"</a:t>
            </a:r>
            <a:r>
              <a:rPr lang="en-GB" sz="1100" dirty="0"/>
              <a:t>)</a:t>
            </a:r>
            <a:br>
              <a:rPr lang="en-GB" sz="1100" dirty="0"/>
            </a:br>
            <a:r>
              <a:rPr lang="en-GB" sz="1100" b="1" dirty="0">
                <a:solidFill>
                  <a:srgbClr val="000080"/>
                </a:solidFill>
              </a:rPr>
              <a:t>public class </a:t>
            </a:r>
            <a:r>
              <a:rPr lang="en-GB" sz="1100" dirty="0" err="1"/>
              <a:t>DevDatasourceConfig</a:t>
            </a:r>
            <a:r>
              <a:rPr lang="en-GB" sz="1100" dirty="0"/>
              <a:t> </a:t>
            </a:r>
            <a:r>
              <a:rPr lang="en-GB" sz="1100" b="1" dirty="0">
                <a:solidFill>
                  <a:srgbClr val="000080"/>
                </a:solidFill>
              </a:rPr>
              <a:t>implements </a:t>
            </a:r>
            <a:r>
              <a:rPr lang="en-GB" sz="1100" dirty="0" err="1"/>
              <a:t>DatasourceConfig</a:t>
            </a:r>
            <a:r>
              <a:rPr lang="en-GB" sz="1100" dirty="0"/>
              <a:t> {</a:t>
            </a:r>
            <a:br>
              <a:rPr lang="en-GB" sz="1100" dirty="0"/>
            </a:br>
            <a:r>
              <a:rPr lang="en-GB" sz="1100" dirty="0"/>
              <a:t>    </a:t>
            </a:r>
            <a:r>
              <a:rPr lang="en-GB" sz="1100" dirty="0">
                <a:solidFill>
                  <a:srgbClr val="808000"/>
                </a:solidFill>
              </a:rPr>
              <a:t>@Override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    </a:t>
            </a:r>
            <a:r>
              <a:rPr lang="en-GB" sz="1100" b="1" dirty="0">
                <a:solidFill>
                  <a:srgbClr val="000080"/>
                </a:solidFill>
              </a:rPr>
              <a:t>public void </a:t>
            </a:r>
            <a:r>
              <a:rPr lang="en-GB" sz="1100" dirty="0"/>
              <a:t>setup() {</a:t>
            </a:r>
            <a:br>
              <a:rPr lang="en-GB" sz="1100" dirty="0"/>
            </a:br>
            <a:r>
              <a:rPr lang="en-GB" sz="1100" dirty="0"/>
              <a:t>        </a:t>
            </a:r>
            <a:r>
              <a:rPr lang="en-GB" sz="1100" dirty="0" err="1"/>
              <a:t>System.</a:t>
            </a:r>
            <a:r>
              <a:rPr lang="en-GB" sz="1100" b="1" i="1" dirty="0" err="1">
                <a:solidFill>
                  <a:srgbClr val="660E7A"/>
                </a:solidFill>
              </a:rPr>
              <a:t>out</a:t>
            </a:r>
            <a:r>
              <a:rPr lang="en-GB" sz="1100" dirty="0" err="1"/>
              <a:t>.println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"Setting up </a:t>
            </a:r>
            <a:r>
              <a:rPr lang="en-GB" sz="1100" b="1" dirty="0" err="1">
                <a:solidFill>
                  <a:srgbClr val="008000"/>
                </a:solidFill>
              </a:rPr>
              <a:t>datasource</a:t>
            </a:r>
            <a:r>
              <a:rPr lang="en-GB" sz="1100" b="1" dirty="0">
                <a:solidFill>
                  <a:srgbClr val="008000"/>
                </a:solidFill>
              </a:rPr>
              <a:t> for DEV environment. "</a:t>
            </a:r>
            <a:r>
              <a:rPr lang="en-GB" sz="1100" dirty="0"/>
              <a:t>);</a:t>
            </a:r>
            <a:br>
              <a:rPr lang="en-GB" sz="1100" dirty="0"/>
            </a:br>
            <a:r>
              <a:rPr lang="en-GB" sz="1100" dirty="0"/>
              <a:t>    }</a:t>
            </a:r>
            <a:br>
              <a:rPr lang="en-GB" sz="1100" dirty="0"/>
            </a:br>
            <a:r>
              <a:rPr lang="en-GB" sz="1100" dirty="0"/>
              <a:t>}</a:t>
            </a:r>
            <a:br>
              <a:rPr lang="en-GB" sz="1100" dirty="0"/>
            </a:br>
            <a:br>
              <a:rPr lang="en-GB" sz="1100" dirty="0"/>
            </a:br>
            <a:r>
              <a:rPr lang="en-GB" sz="1100" dirty="0">
                <a:solidFill>
                  <a:srgbClr val="808000"/>
                </a:solidFill>
              </a:rPr>
              <a:t>@Component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@Profile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"production"</a:t>
            </a:r>
            <a:r>
              <a:rPr lang="en-GB" sz="1100" dirty="0"/>
              <a:t>)</a:t>
            </a:r>
            <a:br>
              <a:rPr lang="en-GB" sz="1100" dirty="0"/>
            </a:br>
            <a:r>
              <a:rPr lang="en-GB" sz="1100" b="1" dirty="0">
                <a:solidFill>
                  <a:srgbClr val="000080"/>
                </a:solidFill>
              </a:rPr>
              <a:t>public class </a:t>
            </a:r>
            <a:r>
              <a:rPr lang="en-GB" sz="1100" dirty="0" err="1"/>
              <a:t>ProductionDatasourceConfig</a:t>
            </a:r>
            <a:r>
              <a:rPr lang="en-GB" sz="1100" dirty="0"/>
              <a:t> </a:t>
            </a:r>
            <a:r>
              <a:rPr lang="en-GB" sz="1100" b="1" dirty="0">
                <a:solidFill>
                  <a:srgbClr val="000080"/>
                </a:solidFill>
              </a:rPr>
              <a:t>implements </a:t>
            </a:r>
            <a:r>
              <a:rPr lang="en-GB" sz="1100" dirty="0" err="1"/>
              <a:t>DatasourceConfig</a:t>
            </a:r>
            <a:r>
              <a:rPr lang="en-GB" sz="1100" dirty="0"/>
              <a:t> {</a:t>
            </a:r>
            <a:br>
              <a:rPr lang="en-GB" sz="1100" dirty="0"/>
            </a:br>
            <a:r>
              <a:rPr lang="en-GB" sz="1100" dirty="0"/>
              <a:t>    </a:t>
            </a:r>
            <a:r>
              <a:rPr lang="en-GB" sz="1100" dirty="0">
                <a:solidFill>
                  <a:srgbClr val="808000"/>
                </a:solidFill>
              </a:rPr>
              <a:t>@Override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    </a:t>
            </a:r>
            <a:r>
              <a:rPr lang="en-GB" sz="1100" b="1" dirty="0">
                <a:solidFill>
                  <a:srgbClr val="000080"/>
                </a:solidFill>
              </a:rPr>
              <a:t>public void </a:t>
            </a:r>
            <a:r>
              <a:rPr lang="en-GB" sz="1100" dirty="0"/>
              <a:t>setup() {</a:t>
            </a:r>
            <a:br>
              <a:rPr lang="en-GB" sz="1100" dirty="0"/>
            </a:br>
            <a:r>
              <a:rPr lang="en-GB" sz="1100" dirty="0"/>
              <a:t>        </a:t>
            </a:r>
            <a:r>
              <a:rPr lang="en-GB" sz="1100" dirty="0" err="1"/>
              <a:t>System.</a:t>
            </a:r>
            <a:r>
              <a:rPr lang="en-GB" sz="1100" b="1" i="1" dirty="0" err="1">
                <a:solidFill>
                  <a:srgbClr val="660E7A"/>
                </a:solidFill>
              </a:rPr>
              <a:t>out</a:t>
            </a:r>
            <a:r>
              <a:rPr lang="en-GB" sz="1100" dirty="0" err="1"/>
              <a:t>.println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"Setting up </a:t>
            </a:r>
            <a:r>
              <a:rPr lang="en-GB" sz="1100" b="1" dirty="0" err="1">
                <a:solidFill>
                  <a:srgbClr val="008000"/>
                </a:solidFill>
              </a:rPr>
              <a:t>datasource</a:t>
            </a:r>
            <a:r>
              <a:rPr lang="en-GB" sz="1100" b="1" dirty="0">
                <a:solidFill>
                  <a:srgbClr val="008000"/>
                </a:solidFill>
              </a:rPr>
              <a:t> for PRODUCTION environment. "</a:t>
            </a:r>
            <a:r>
              <a:rPr lang="en-GB" sz="1100" dirty="0"/>
              <a:t>);</a:t>
            </a:r>
            <a:br>
              <a:rPr lang="en-GB" sz="1100" dirty="0"/>
            </a:br>
            <a:r>
              <a:rPr lang="en-GB" sz="1100" dirty="0"/>
              <a:t>    }</a:t>
            </a:r>
            <a:br>
              <a:rPr lang="en-GB" sz="1100" dirty="0"/>
            </a:br>
            <a:r>
              <a:rPr lang="en-GB" sz="1100" dirty="0"/>
              <a:t>}</a:t>
            </a:r>
            <a:endParaRPr lang="en-UA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CAA4D-7F8D-B24B-8C71-F8361A0BAA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6869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FD91-260D-4440-87A7-138C09DF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Profiles code usage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73F8C-B54E-DA41-B73A-62168B43F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143000"/>
            <a:ext cx="6462600" cy="3782888"/>
          </a:xfrm>
        </p:spPr>
        <p:txBody>
          <a:bodyPr/>
          <a:lstStyle/>
          <a:p>
            <a:pPr marL="114300" indent="0">
              <a:buNone/>
            </a:pPr>
            <a:r>
              <a:rPr lang="en-GB" sz="1100" b="1" dirty="0">
                <a:solidFill>
                  <a:srgbClr val="000080"/>
                </a:solidFill>
              </a:rPr>
              <a:t>public interface </a:t>
            </a:r>
            <a:r>
              <a:rPr lang="en-GB" sz="1100" dirty="0" err="1"/>
              <a:t>DatasourceConfig</a:t>
            </a:r>
            <a:r>
              <a:rPr lang="en-GB" sz="1100" dirty="0"/>
              <a:t> {</a:t>
            </a:r>
            <a:br>
              <a:rPr lang="en-GB" sz="1100" dirty="0"/>
            </a:br>
            <a:r>
              <a:rPr lang="en-GB" sz="1100" dirty="0"/>
              <a:t>    </a:t>
            </a:r>
            <a:r>
              <a:rPr lang="en-GB" sz="1100" b="1" dirty="0">
                <a:solidFill>
                  <a:srgbClr val="000080"/>
                </a:solidFill>
              </a:rPr>
              <a:t>void </a:t>
            </a:r>
            <a:r>
              <a:rPr lang="en-GB" sz="1100" dirty="0"/>
              <a:t>setup();</a:t>
            </a:r>
            <a:br>
              <a:rPr lang="en-GB" sz="1100" dirty="0"/>
            </a:br>
            <a:r>
              <a:rPr lang="en-GB" sz="1100" dirty="0"/>
              <a:t>}</a:t>
            </a:r>
          </a:p>
          <a:p>
            <a:pPr marL="114300" indent="0">
              <a:buNone/>
            </a:pPr>
            <a:br>
              <a:rPr lang="en-GB" sz="1100" dirty="0"/>
            </a:br>
            <a:r>
              <a:rPr lang="en-GB" sz="1100" dirty="0">
                <a:solidFill>
                  <a:srgbClr val="808000"/>
                </a:solidFill>
              </a:rPr>
              <a:t>@Component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@Profile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"dev"</a:t>
            </a:r>
            <a:r>
              <a:rPr lang="en-GB" sz="1100" dirty="0"/>
              <a:t>)</a:t>
            </a:r>
            <a:br>
              <a:rPr lang="en-GB" sz="1100" dirty="0"/>
            </a:br>
            <a:r>
              <a:rPr lang="en-GB" sz="1100" b="1" dirty="0">
                <a:solidFill>
                  <a:srgbClr val="000080"/>
                </a:solidFill>
              </a:rPr>
              <a:t>public class </a:t>
            </a:r>
            <a:r>
              <a:rPr lang="en-GB" sz="1100" dirty="0" err="1"/>
              <a:t>DevDatasourceConfig</a:t>
            </a:r>
            <a:r>
              <a:rPr lang="en-GB" sz="1100" dirty="0"/>
              <a:t> </a:t>
            </a:r>
            <a:r>
              <a:rPr lang="en-GB" sz="1100" b="1" dirty="0">
                <a:solidFill>
                  <a:srgbClr val="000080"/>
                </a:solidFill>
              </a:rPr>
              <a:t>implements </a:t>
            </a:r>
            <a:r>
              <a:rPr lang="en-GB" sz="1100" dirty="0" err="1"/>
              <a:t>DatasourceConfig</a:t>
            </a:r>
            <a:r>
              <a:rPr lang="en-GB" sz="1100" dirty="0"/>
              <a:t> {</a:t>
            </a:r>
            <a:br>
              <a:rPr lang="en-GB" sz="1100" dirty="0"/>
            </a:br>
            <a:r>
              <a:rPr lang="en-GB" sz="1100" dirty="0"/>
              <a:t>    </a:t>
            </a:r>
            <a:r>
              <a:rPr lang="en-GB" sz="1100" dirty="0">
                <a:solidFill>
                  <a:srgbClr val="808000"/>
                </a:solidFill>
              </a:rPr>
              <a:t>@Override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    </a:t>
            </a:r>
            <a:r>
              <a:rPr lang="en-GB" sz="1100" b="1" dirty="0">
                <a:solidFill>
                  <a:srgbClr val="000080"/>
                </a:solidFill>
              </a:rPr>
              <a:t>public void </a:t>
            </a:r>
            <a:r>
              <a:rPr lang="en-GB" sz="1100" dirty="0"/>
              <a:t>setup() {</a:t>
            </a:r>
            <a:br>
              <a:rPr lang="en-GB" sz="1100" dirty="0"/>
            </a:br>
            <a:r>
              <a:rPr lang="en-GB" sz="1100" dirty="0"/>
              <a:t>        </a:t>
            </a:r>
            <a:r>
              <a:rPr lang="en-GB" sz="1100" dirty="0" err="1"/>
              <a:t>System.</a:t>
            </a:r>
            <a:r>
              <a:rPr lang="en-GB" sz="1100" b="1" i="1" dirty="0" err="1">
                <a:solidFill>
                  <a:srgbClr val="660E7A"/>
                </a:solidFill>
              </a:rPr>
              <a:t>out</a:t>
            </a:r>
            <a:r>
              <a:rPr lang="en-GB" sz="1100" dirty="0" err="1"/>
              <a:t>.println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"Setting up </a:t>
            </a:r>
            <a:r>
              <a:rPr lang="en-GB" sz="1100" b="1" dirty="0" err="1">
                <a:solidFill>
                  <a:srgbClr val="008000"/>
                </a:solidFill>
              </a:rPr>
              <a:t>datasource</a:t>
            </a:r>
            <a:r>
              <a:rPr lang="en-GB" sz="1100" b="1" dirty="0">
                <a:solidFill>
                  <a:srgbClr val="008000"/>
                </a:solidFill>
              </a:rPr>
              <a:t> for DEV environment. "</a:t>
            </a:r>
            <a:r>
              <a:rPr lang="en-GB" sz="1100" dirty="0"/>
              <a:t>);</a:t>
            </a:r>
            <a:br>
              <a:rPr lang="en-GB" sz="1100" dirty="0"/>
            </a:br>
            <a:r>
              <a:rPr lang="en-GB" sz="1100" dirty="0"/>
              <a:t>    }</a:t>
            </a:r>
            <a:br>
              <a:rPr lang="en-GB" sz="1100" dirty="0"/>
            </a:br>
            <a:r>
              <a:rPr lang="en-GB" sz="1100" dirty="0"/>
              <a:t>}</a:t>
            </a:r>
            <a:br>
              <a:rPr lang="en-GB" sz="1100" dirty="0"/>
            </a:br>
            <a:br>
              <a:rPr lang="en-GB" sz="1100" dirty="0"/>
            </a:br>
            <a:r>
              <a:rPr lang="en-GB" sz="1100" dirty="0">
                <a:solidFill>
                  <a:srgbClr val="808000"/>
                </a:solidFill>
              </a:rPr>
              <a:t>@Component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@Profile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"production"</a:t>
            </a:r>
            <a:r>
              <a:rPr lang="en-GB" sz="1100" dirty="0"/>
              <a:t>)</a:t>
            </a:r>
            <a:br>
              <a:rPr lang="en-GB" sz="1100" dirty="0"/>
            </a:br>
            <a:r>
              <a:rPr lang="en-GB" sz="1100" b="1" dirty="0">
                <a:solidFill>
                  <a:srgbClr val="000080"/>
                </a:solidFill>
              </a:rPr>
              <a:t>public class </a:t>
            </a:r>
            <a:r>
              <a:rPr lang="en-GB" sz="1100" dirty="0" err="1"/>
              <a:t>ProductionDatasourceConfig</a:t>
            </a:r>
            <a:r>
              <a:rPr lang="en-GB" sz="1100" dirty="0"/>
              <a:t> </a:t>
            </a:r>
            <a:r>
              <a:rPr lang="en-GB" sz="1100" b="1" dirty="0">
                <a:solidFill>
                  <a:srgbClr val="000080"/>
                </a:solidFill>
              </a:rPr>
              <a:t>implements </a:t>
            </a:r>
            <a:r>
              <a:rPr lang="en-GB" sz="1100" dirty="0" err="1"/>
              <a:t>DatasourceConfig</a:t>
            </a:r>
            <a:r>
              <a:rPr lang="en-GB" sz="1100" dirty="0"/>
              <a:t> {</a:t>
            </a:r>
            <a:br>
              <a:rPr lang="en-GB" sz="1100" dirty="0"/>
            </a:br>
            <a:r>
              <a:rPr lang="en-GB" sz="1100" dirty="0"/>
              <a:t>    </a:t>
            </a:r>
            <a:r>
              <a:rPr lang="en-GB" sz="1100" dirty="0">
                <a:solidFill>
                  <a:srgbClr val="808000"/>
                </a:solidFill>
              </a:rPr>
              <a:t>@Override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    </a:t>
            </a:r>
            <a:r>
              <a:rPr lang="en-GB" sz="1100" b="1" dirty="0">
                <a:solidFill>
                  <a:srgbClr val="000080"/>
                </a:solidFill>
              </a:rPr>
              <a:t>public void </a:t>
            </a:r>
            <a:r>
              <a:rPr lang="en-GB" sz="1100" dirty="0"/>
              <a:t>setup() {</a:t>
            </a:r>
            <a:br>
              <a:rPr lang="en-GB" sz="1100" dirty="0"/>
            </a:br>
            <a:r>
              <a:rPr lang="en-GB" sz="1100" dirty="0"/>
              <a:t>        </a:t>
            </a:r>
            <a:r>
              <a:rPr lang="en-GB" sz="1100" dirty="0" err="1"/>
              <a:t>System.</a:t>
            </a:r>
            <a:r>
              <a:rPr lang="en-GB" sz="1100" b="1" i="1" dirty="0" err="1">
                <a:solidFill>
                  <a:srgbClr val="660E7A"/>
                </a:solidFill>
              </a:rPr>
              <a:t>out</a:t>
            </a:r>
            <a:r>
              <a:rPr lang="en-GB" sz="1100" dirty="0" err="1"/>
              <a:t>.println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"Setting up </a:t>
            </a:r>
            <a:r>
              <a:rPr lang="en-GB" sz="1100" b="1" dirty="0" err="1">
                <a:solidFill>
                  <a:srgbClr val="008000"/>
                </a:solidFill>
              </a:rPr>
              <a:t>datasource</a:t>
            </a:r>
            <a:r>
              <a:rPr lang="en-GB" sz="1100" b="1" dirty="0">
                <a:solidFill>
                  <a:srgbClr val="008000"/>
                </a:solidFill>
              </a:rPr>
              <a:t> for PRODUCTION environment. "</a:t>
            </a:r>
            <a:r>
              <a:rPr lang="en-GB" sz="1100" dirty="0"/>
              <a:t>);</a:t>
            </a:r>
            <a:br>
              <a:rPr lang="en-GB" sz="1100" dirty="0"/>
            </a:br>
            <a:r>
              <a:rPr lang="en-GB" sz="1100" dirty="0"/>
              <a:t>    }</a:t>
            </a:r>
            <a:br>
              <a:rPr lang="en-GB" sz="1100" dirty="0"/>
            </a:br>
            <a:r>
              <a:rPr lang="en-GB" sz="1100" dirty="0"/>
              <a:t>}</a:t>
            </a:r>
            <a:endParaRPr lang="en-UA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CAA4D-7F8D-B24B-8C71-F8361A0BAA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189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FD91-260D-4440-87A7-138C09DF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Profiles Example in 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73F8C-B54E-DA41-B73A-62168B43F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586876" cy="3552300"/>
          </a:xfrm>
        </p:spPr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A" dirty="0"/>
              <a:t>Profile configuration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Missing prod bean in dev config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Set profile from IDE, command line arg (</a:t>
            </a:r>
            <a:r>
              <a:rPr lang="en-GB" dirty="0"/>
              <a:t>-</a:t>
            </a:r>
            <a:r>
              <a:rPr lang="en-GB" dirty="0" err="1"/>
              <a:t>Dspring.profiles.active</a:t>
            </a:r>
            <a:r>
              <a:rPr lang="en-GB" dirty="0"/>
              <a:t>=profile</a:t>
            </a:r>
            <a:r>
              <a:rPr lang="en-UA" dirty="0"/>
              <a:t>)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Profiles config via *-profile.properties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CAA4D-7F8D-B24B-8C71-F8361A0BAA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707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966F-558E-8247-82F1-8887F5F0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43550-B76A-1444-97B0-021C53124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Continuous Integration</a:t>
            </a:r>
          </a:p>
          <a:p>
            <a:r>
              <a:rPr lang="en-GB" dirty="0"/>
              <a:t>Continuous Delivery</a:t>
            </a:r>
          </a:p>
          <a:p>
            <a:r>
              <a:rPr lang="en-UA" dirty="0"/>
              <a:t>Spring Boot Useful Features</a:t>
            </a:r>
          </a:p>
          <a:p>
            <a:r>
              <a:rPr lang="en-GB" dirty="0"/>
              <a:t>Monitoring</a:t>
            </a:r>
          </a:p>
          <a:p>
            <a:endParaRPr lang="en-U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B57B8-4122-164F-BD91-62C8C48B13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39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2FB5-5A2C-A94A-BCBF-0D242CE3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Spring Boot Actuator 2.X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7CDA9-F77A-A643-8894-B015814AA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Actuator brings production-ready features to our application:</a:t>
            </a:r>
          </a:p>
          <a:p>
            <a:pPr lvl="1"/>
            <a:r>
              <a:rPr lang="en-GB" dirty="0"/>
              <a:t>Monitoring our app</a:t>
            </a:r>
          </a:p>
          <a:p>
            <a:pPr lvl="1"/>
            <a:r>
              <a:rPr lang="en-GB" dirty="0"/>
              <a:t>Gathering metrics</a:t>
            </a:r>
          </a:p>
          <a:p>
            <a:pPr lvl="1"/>
            <a:r>
              <a:rPr lang="en-GB" dirty="0"/>
              <a:t>Understanding traffic </a:t>
            </a:r>
          </a:p>
          <a:p>
            <a:pPr lvl="1"/>
            <a:r>
              <a:rPr lang="en-GB" dirty="0"/>
              <a:t>And many more…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EB412-30A5-454F-8C96-62D799BC3C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8517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2FB5-5A2C-A94A-BCBF-0D242CE3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Some of predefined endpoints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7CDA9-F77A-A643-8894-B015814AA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714519" cy="3552300"/>
          </a:xfrm>
        </p:spPr>
        <p:txBody>
          <a:bodyPr/>
          <a:lstStyle/>
          <a:p>
            <a:r>
              <a:rPr lang="en-GB" sz="1600" i="1" dirty="0">
                <a:solidFill>
                  <a:schemeClr val="bg2"/>
                </a:solidFill>
              </a:rPr>
              <a:t>/beans </a:t>
            </a:r>
            <a:r>
              <a:rPr lang="en-GB" sz="1600" i="1" dirty="0"/>
              <a:t>– r</a:t>
            </a:r>
            <a:r>
              <a:rPr lang="en-GB" sz="1600" dirty="0"/>
              <a:t>eturns all available beans in our </a:t>
            </a:r>
            <a:r>
              <a:rPr lang="en-GB" sz="1600" i="1" dirty="0" err="1"/>
              <a:t>BeanFactory</a:t>
            </a:r>
            <a:r>
              <a:rPr lang="en-GB" sz="1600" dirty="0"/>
              <a:t>. Unlike </a:t>
            </a:r>
            <a:r>
              <a:rPr lang="en-GB" sz="1600" i="1" dirty="0"/>
              <a:t>/</a:t>
            </a:r>
            <a:r>
              <a:rPr lang="en-GB" sz="1600" i="1" dirty="0" err="1"/>
              <a:t>auditevents</a:t>
            </a:r>
            <a:r>
              <a:rPr lang="en-GB" sz="1600" dirty="0"/>
              <a:t>, it doesn't support filtering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</a:t>
            </a:r>
            <a:r>
              <a:rPr lang="en-GB" sz="1600" i="1" dirty="0" err="1">
                <a:solidFill>
                  <a:schemeClr val="bg2"/>
                </a:solidFill>
              </a:rPr>
              <a:t>configprops</a:t>
            </a:r>
            <a:r>
              <a:rPr lang="en-GB" sz="1600" i="1" dirty="0">
                <a:solidFill>
                  <a:schemeClr val="bg2"/>
                </a:solidFill>
              </a:rPr>
              <a:t> </a:t>
            </a:r>
            <a:r>
              <a:rPr lang="en-GB" sz="1600" i="1" dirty="0"/>
              <a:t>– </a:t>
            </a:r>
            <a:r>
              <a:rPr lang="en-GB" sz="1600" dirty="0"/>
              <a:t>allows us to fetch all </a:t>
            </a:r>
            <a:r>
              <a:rPr lang="en-GB" sz="1600" i="1" dirty="0"/>
              <a:t>@</a:t>
            </a:r>
            <a:r>
              <a:rPr lang="en-GB" sz="1600" i="1" dirty="0" err="1"/>
              <a:t>ConfigurationProperties</a:t>
            </a:r>
            <a:r>
              <a:rPr lang="en-GB" sz="1600" i="1" dirty="0"/>
              <a:t> </a:t>
            </a:r>
            <a:r>
              <a:rPr lang="en-GB" sz="1600" dirty="0"/>
              <a:t>beans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/env</a:t>
            </a:r>
            <a:r>
              <a:rPr lang="en-GB" sz="1600" i="1" dirty="0"/>
              <a:t> – </a:t>
            </a:r>
            <a:r>
              <a:rPr lang="en-GB" sz="1600" dirty="0"/>
              <a:t>returns the current environment properties. Additionally, we can retrieve single properties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/flyway </a:t>
            </a:r>
            <a:r>
              <a:rPr lang="en-GB" sz="1600" i="1" dirty="0"/>
              <a:t>– </a:t>
            </a:r>
            <a:r>
              <a:rPr lang="en-GB" sz="1600" dirty="0"/>
              <a:t>provides details about our Flyway database migrations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/health </a:t>
            </a:r>
            <a:r>
              <a:rPr lang="en-GB" sz="1600" i="1" dirty="0"/>
              <a:t>– </a:t>
            </a:r>
            <a:r>
              <a:rPr lang="en-GB" sz="1600" dirty="0"/>
              <a:t>summarises the health status of our application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/info </a:t>
            </a:r>
            <a:r>
              <a:rPr lang="en-GB" sz="1600" i="1" dirty="0"/>
              <a:t>– </a:t>
            </a:r>
            <a:r>
              <a:rPr lang="en-GB" sz="1600" dirty="0"/>
              <a:t>returns general information. It might be custom data, build information or details about the latest commit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/logfile </a:t>
            </a:r>
            <a:r>
              <a:rPr lang="en-GB" sz="1600" i="1" dirty="0"/>
              <a:t>– </a:t>
            </a:r>
            <a:r>
              <a:rPr lang="en-GB" sz="1600" dirty="0"/>
              <a:t>returns ordinary application logs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EB412-30A5-454F-8C96-62D799BC3C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3990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2FB5-5A2C-A94A-BCBF-0D242CE3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Some of predefined endpoints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7CDA9-F77A-A643-8894-B015814AA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586875" cy="3552300"/>
          </a:xfrm>
        </p:spPr>
        <p:txBody>
          <a:bodyPr/>
          <a:lstStyle/>
          <a:p>
            <a:r>
              <a:rPr lang="en-GB" sz="1600" i="1" dirty="0">
                <a:solidFill>
                  <a:schemeClr val="bg2"/>
                </a:solidFill>
              </a:rPr>
              <a:t>/metrics </a:t>
            </a:r>
            <a:r>
              <a:rPr lang="en-GB" sz="1600" i="1" dirty="0"/>
              <a:t>– </a:t>
            </a:r>
            <a:r>
              <a:rPr lang="en-GB" sz="1600" dirty="0"/>
              <a:t>details metrics of our application. This might include generic metrics as well as custom ones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</a:t>
            </a:r>
            <a:r>
              <a:rPr lang="en-GB" sz="1600" i="1" dirty="0" err="1">
                <a:solidFill>
                  <a:schemeClr val="bg2"/>
                </a:solidFill>
              </a:rPr>
              <a:t>scheduledtasks</a:t>
            </a:r>
            <a:r>
              <a:rPr lang="en-GB" sz="1600" i="1" dirty="0">
                <a:solidFill>
                  <a:schemeClr val="bg2"/>
                </a:solidFill>
              </a:rPr>
              <a:t> </a:t>
            </a:r>
            <a:r>
              <a:rPr lang="en-GB" sz="1600" i="1" dirty="0"/>
              <a:t>– </a:t>
            </a:r>
            <a:r>
              <a:rPr lang="en-GB" sz="1600" dirty="0"/>
              <a:t>provides details about every scheduled task within our application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/shutdown </a:t>
            </a:r>
            <a:r>
              <a:rPr lang="en-GB" sz="1600" i="1" dirty="0"/>
              <a:t>– </a:t>
            </a:r>
            <a:r>
              <a:rPr lang="en-GB" sz="1600" dirty="0"/>
              <a:t>performs a graceful shutdown of the application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</a:t>
            </a:r>
            <a:r>
              <a:rPr lang="en-GB" sz="1600" i="1" dirty="0" err="1">
                <a:solidFill>
                  <a:schemeClr val="bg2"/>
                </a:solidFill>
              </a:rPr>
              <a:t>threaddump</a:t>
            </a:r>
            <a:r>
              <a:rPr lang="en-GB" sz="1600" i="1" dirty="0">
                <a:solidFill>
                  <a:schemeClr val="bg2"/>
                </a:solidFill>
              </a:rPr>
              <a:t> </a:t>
            </a:r>
            <a:r>
              <a:rPr lang="en-GB" sz="1600" i="1" dirty="0"/>
              <a:t>– </a:t>
            </a:r>
            <a:r>
              <a:rPr lang="en-GB" sz="1600" dirty="0"/>
              <a:t>dumps the thread information of the underlying JVM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</a:t>
            </a:r>
            <a:r>
              <a:rPr lang="en-GB" sz="1600" i="1" dirty="0" err="1">
                <a:solidFill>
                  <a:schemeClr val="bg2"/>
                </a:solidFill>
              </a:rPr>
              <a:t>heapdump</a:t>
            </a:r>
            <a:r>
              <a:rPr lang="en-GB" sz="1600" i="1" dirty="0">
                <a:solidFill>
                  <a:schemeClr val="bg2"/>
                </a:solidFill>
              </a:rPr>
              <a:t> </a:t>
            </a:r>
            <a:r>
              <a:rPr lang="en-GB" sz="1600" i="1" dirty="0"/>
              <a:t>– </a:t>
            </a:r>
            <a:r>
              <a:rPr lang="en-GB" sz="1600" dirty="0"/>
              <a:t>builds and returns a heap dump from the JVM used by our application</a:t>
            </a:r>
          </a:p>
          <a:p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EB412-30A5-454F-8C96-62D799BC3C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3454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167B9A-4F84-0342-A8BC-52310EB7C3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A" dirty="0"/>
              <a:t>Additional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E4939-18FA-4642-B36E-115D7BB25E9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97413"/>
            <a:ext cx="549275" cy="3127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6410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DA75C-5013-694A-86F4-DA6D7988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Code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4FABE-3C40-5A40-A14E-52F735CD63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C8634-5928-DC48-8622-E2977D0B7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399086"/>
            <a:ext cx="2523067" cy="479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C2EA40-06CF-764B-A965-FB0FEF882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475" y="3261112"/>
            <a:ext cx="422910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2A2C2-3DF8-D44F-849B-7B74C6A1D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3099622"/>
            <a:ext cx="228600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B06305-93CF-7441-A1E6-22FBA7CEF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775" y="1143822"/>
            <a:ext cx="2882900" cy="195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D53D24-D46E-CF4A-BE50-1A05B1658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2928" y="787088"/>
            <a:ext cx="1801822" cy="178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77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E435-AB34-2047-A2B6-A69BFE6B0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Error Tracking (Sentry.io)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858D4-5B43-104A-B7AB-C7FE37B0A7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A06B3B-E81E-904A-A0A4-5C67E555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33" y="1475175"/>
            <a:ext cx="5884333" cy="3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50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4E0EC-9503-BE42-9537-18134482B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135576" cy="857400"/>
          </a:xfrm>
        </p:spPr>
        <p:txBody>
          <a:bodyPr/>
          <a:lstStyle/>
          <a:p>
            <a:r>
              <a:rPr lang="en-UA" dirty="0"/>
              <a:t>App monitoring (Prometheus and Grafana)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C9DCE-1D09-6D45-A627-ED09E5DCBF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FE5BE-9742-6B45-955F-3410B8FE1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215788"/>
            <a:ext cx="7086600" cy="37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9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3380-7FC7-614F-B7E8-C33EFBBF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Distributed Tracing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68737-7FE7-4A4C-A3AD-78D0949369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91FB6-E674-4F42-A633-DC31999C8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11" y="1215788"/>
            <a:ext cx="6040177" cy="368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76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3380-7FC7-614F-B7E8-C33EFBBF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Distributed Tracing (Zipkin)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68737-7FE7-4A4C-A3AD-78D0949369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A6C6F-8BC5-F347-9DF6-493E3C4C3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0" y="2072217"/>
            <a:ext cx="7856052" cy="16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61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3380-7FC7-614F-B7E8-C33EFBBF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Distributed Tracing (Zipkin)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68737-7FE7-4A4C-A3AD-78D0949369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52E66-FDBD-334C-9946-F69AD0AF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788"/>
            <a:ext cx="9144000" cy="28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86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8753-E043-B143-AF7B-019BC87E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Software build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43F59C-23D0-9A4F-B257-AFC3EF9AE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25" y="1200150"/>
            <a:ext cx="1747344" cy="3725700"/>
          </a:xfrm>
        </p:spPr>
        <p:txBody>
          <a:bodyPr/>
          <a:lstStyle/>
          <a:p>
            <a:r>
              <a:rPr lang="en-UA" dirty="0"/>
              <a:t>Building software is hard and require big amount of time!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A78F29-B803-B644-8BD0-00D81F2939B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78291" y="1200150"/>
            <a:ext cx="4515205" cy="3725700"/>
          </a:xfrm>
        </p:spPr>
        <p:txBody>
          <a:bodyPr/>
          <a:lstStyle/>
          <a:p>
            <a:r>
              <a:rPr lang="en-UA" dirty="0"/>
              <a:t>Software build process:</a:t>
            </a:r>
          </a:p>
          <a:p>
            <a:pPr lvl="1"/>
            <a:r>
              <a:rPr lang="en-UA" dirty="0"/>
              <a:t>Develop</a:t>
            </a:r>
          </a:p>
          <a:p>
            <a:pPr lvl="1"/>
            <a:r>
              <a:rPr lang="en-UA" dirty="0"/>
              <a:t>Test</a:t>
            </a:r>
          </a:p>
          <a:p>
            <a:pPr lvl="1"/>
            <a:r>
              <a:rPr lang="en-UA" dirty="0"/>
              <a:t>Assemble</a:t>
            </a:r>
          </a:p>
          <a:p>
            <a:pPr lvl="1"/>
            <a:r>
              <a:rPr lang="en-UA" dirty="0"/>
              <a:t>Deploy</a:t>
            </a:r>
          </a:p>
          <a:p>
            <a:pPr lvl="1"/>
            <a:r>
              <a:rPr lang="en-UA" dirty="0"/>
              <a:t>Integrate</a:t>
            </a:r>
          </a:p>
          <a:p>
            <a:r>
              <a:rPr lang="en-UA" dirty="0"/>
              <a:t>Repeat</a:t>
            </a:r>
          </a:p>
          <a:p>
            <a:pPr lvl="1"/>
            <a:r>
              <a:rPr lang="en-UA" dirty="0"/>
              <a:t>Again and again and again… 🤪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EE49A-55E0-5642-ACED-641574C2C2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9829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0C6B-A879-8346-B05A-950CEEF5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Summary: All of that is DevOps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B2C20-6A04-5D48-BBD6-C04888AE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38" y="1309255"/>
            <a:ext cx="7356300" cy="33876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6FF2D-CB21-144D-A9B3-E44F9C1897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9926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0D37B-BCD4-6648-95F3-99AEC0D0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Work Task 1 (CI)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095C4-DC5C-DA43-A25C-F40EC0CF6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721663" cy="3552300"/>
          </a:xfrm>
        </p:spPr>
        <p:txBody>
          <a:bodyPr/>
          <a:lstStyle/>
          <a:p>
            <a:r>
              <a:rPr lang="en-UA" dirty="0"/>
              <a:t>Add support of CI/CD by using Gitlab CI</a:t>
            </a:r>
          </a:p>
          <a:p>
            <a:r>
              <a:rPr lang="en-UA" dirty="0"/>
              <a:t>Create and configure 3 stages:</a:t>
            </a:r>
          </a:p>
          <a:p>
            <a:pPr lvl="1"/>
            <a:r>
              <a:rPr lang="en-GB" dirty="0"/>
              <a:t>b</a:t>
            </a:r>
            <a:r>
              <a:rPr lang="en-UA" dirty="0"/>
              <a:t>uild – used for building our application</a:t>
            </a:r>
          </a:p>
          <a:p>
            <a:pPr lvl="1"/>
            <a:r>
              <a:rPr lang="en-GB" dirty="0"/>
              <a:t>t</a:t>
            </a:r>
            <a:r>
              <a:rPr lang="en-UA" dirty="0"/>
              <a:t>est – used for running tests</a:t>
            </a:r>
          </a:p>
          <a:p>
            <a:pPr lvl="1"/>
            <a:r>
              <a:rPr lang="en-GB" dirty="0"/>
              <a:t>d</a:t>
            </a:r>
            <a:r>
              <a:rPr lang="en-UA" dirty="0"/>
              <a:t>eploy – used for delivering our application to prod on Heroku (required custom variable</a:t>
            </a:r>
            <a:r>
              <a:rPr lang="en-GB" dirty="0"/>
              <a:t> </a:t>
            </a:r>
            <a:r>
              <a:rPr lang="en-GB" b="1" dirty="0"/>
              <a:t>HEROKU_API_KEY</a:t>
            </a:r>
            <a:r>
              <a:rPr lang="en-UA" dirty="0"/>
              <a:t> setup on GitLab CI/CD settings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51FE2-5942-7542-876B-7DE1D0EF79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5580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3CB6-D95B-F749-A982-55DDF920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Work Task 2 (CD)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76483-2229-AC4B-BA7B-1948FD6D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267" y="1373588"/>
            <a:ext cx="8720665" cy="3552300"/>
          </a:xfrm>
        </p:spPr>
        <p:txBody>
          <a:bodyPr/>
          <a:lstStyle/>
          <a:p>
            <a:r>
              <a:rPr lang="en-UA" sz="2000" dirty="0"/>
              <a:t>Setup Course work application on Heroku </a:t>
            </a:r>
          </a:p>
          <a:p>
            <a:r>
              <a:rPr lang="en-UA" sz="2000" dirty="0"/>
              <a:t>Use </a:t>
            </a:r>
            <a:r>
              <a:rPr lang="en-GB" sz="2000" dirty="0">
                <a:hlinkClick r:id="rId2"/>
              </a:rPr>
              <a:t>https://github.com/heroku/gradle-getting-started</a:t>
            </a:r>
            <a:r>
              <a:rPr lang="en-GB" sz="2000" dirty="0"/>
              <a:t> and </a:t>
            </a:r>
            <a:r>
              <a:rPr lang="en-GB" sz="2000" dirty="0">
                <a:hlinkClick r:id="rId3"/>
              </a:rPr>
              <a:t>https://devcenter.heroku.com/articles/git#for-an-existing-heroku-app</a:t>
            </a:r>
            <a:r>
              <a:rPr lang="en-GB" sz="2000" dirty="0"/>
              <a:t> for additional info during setup</a:t>
            </a:r>
            <a:endParaRPr lang="en-UA" sz="2000" dirty="0"/>
          </a:p>
          <a:p>
            <a:r>
              <a:rPr lang="en-UA" sz="2000" dirty="0"/>
              <a:t>Add support of Postgre DB as a production DB</a:t>
            </a:r>
          </a:p>
          <a:p>
            <a:r>
              <a:rPr lang="en-UA" sz="2000" dirty="0"/>
              <a:t>Create “prod” profile that will contains config to Heroku DB</a:t>
            </a:r>
          </a:p>
          <a:p>
            <a:r>
              <a:rPr lang="en-UA" sz="2000" dirty="0"/>
              <a:t>Use “prod” profile on Heroku</a:t>
            </a:r>
          </a:p>
          <a:p>
            <a:r>
              <a:rPr lang="en-UA" sz="2000" dirty="0"/>
              <a:t>Local application should work with “H2” embedded DB by </a:t>
            </a:r>
            <a:r>
              <a:rPr lang="en-UA" sz="2000" dirty="0">
                <a:solidFill>
                  <a:schemeClr val="accent3"/>
                </a:solidFill>
              </a:rPr>
              <a:t>default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0C408-9B56-3A4F-B531-BDC860AE2C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5086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3CB6-D95B-F749-A982-55DDF920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Work Task 3 (DevOps)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76483-2229-AC4B-BA7B-1948FD6D4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A" dirty="0"/>
              <a:t>Add Spring Boot Actuator dependency</a:t>
            </a:r>
          </a:p>
          <a:p>
            <a:r>
              <a:rPr lang="en-UA" dirty="0"/>
              <a:t>Allow access to actuator endpoints only for SUPER_ADMIN</a:t>
            </a:r>
          </a:p>
          <a:p>
            <a:r>
              <a:rPr lang="en-UA" dirty="0"/>
              <a:t>Enable /shutdown endpoint</a:t>
            </a:r>
          </a:p>
          <a:p>
            <a:r>
              <a:rPr lang="en-UA" dirty="0"/>
              <a:t>Enable other endpoints on your taste)</a:t>
            </a:r>
          </a:p>
          <a:p>
            <a:r>
              <a:rPr lang="en-UA" dirty="0">
                <a:solidFill>
                  <a:schemeClr val="accent3"/>
                </a:solidFill>
              </a:rPr>
              <a:t>*</a:t>
            </a:r>
            <a:r>
              <a:rPr lang="en-UA" dirty="0"/>
              <a:t>Configure actuator on a separate port</a:t>
            </a:r>
          </a:p>
          <a:p>
            <a:endParaRPr lang="en-UA" dirty="0">
              <a:solidFill>
                <a:schemeClr val="accent3"/>
              </a:solidFill>
            </a:endParaRPr>
          </a:p>
          <a:p>
            <a:endParaRPr lang="en-UA" dirty="0"/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0C408-9B56-3A4F-B531-BDC860AE2C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7363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111D-8154-EE46-A5E9-5B93F5D94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064033" cy="857400"/>
          </a:xfrm>
        </p:spPr>
        <p:txBody>
          <a:bodyPr/>
          <a:lstStyle/>
          <a:p>
            <a:r>
              <a:rPr lang="en-US" dirty="0"/>
              <a:t>Course Work Task 4 (DevOps)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9EA84-82BC-164B-B904-CDCBFBA7C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https://sentry.io</a:t>
            </a:r>
            <a:endParaRPr lang="en-UA" dirty="0"/>
          </a:p>
          <a:p>
            <a:r>
              <a:rPr lang="en-GB" dirty="0">
                <a:hlinkClick r:id="rId3"/>
              </a:rPr>
              <a:t>https://sentry.io/for/spring/</a:t>
            </a:r>
            <a:endParaRPr lang="en-UA" dirty="0"/>
          </a:p>
          <a:p>
            <a:r>
              <a:rPr lang="en-GB" dirty="0">
                <a:hlinkClick r:id="rId4"/>
              </a:rPr>
              <a:t>https://github.com/getsentry/sentry-java/tree/master/sentry-spring-boot-starter</a:t>
            </a:r>
            <a:endParaRPr lang="en-GB" dirty="0"/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3ED94-4433-D347-A56C-9893A80F5D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045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C15E1A-46B5-A14B-8EFD-F37237DB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307325" cy="3552300"/>
          </a:xfrm>
        </p:spPr>
        <p:txBody>
          <a:bodyPr/>
          <a:lstStyle/>
          <a:p>
            <a:r>
              <a:rPr lang="en-GB" dirty="0">
                <a:hlinkClick r:id="rId3"/>
              </a:rPr>
              <a:t>Building Spring Boot 2 Projects With Gradle</a:t>
            </a:r>
            <a:endParaRPr lang="en-GB" dirty="0"/>
          </a:p>
          <a:p>
            <a:r>
              <a:rPr lang="en-GB" dirty="0">
                <a:hlinkClick r:id="rId4"/>
              </a:rPr>
              <a:t>Continuous Integration</a:t>
            </a:r>
            <a:endParaRPr lang="en-GB" dirty="0"/>
          </a:p>
          <a:p>
            <a:r>
              <a:rPr lang="en-GB" dirty="0">
                <a:hlinkClick r:id="rId5"/>
              </a:rPr>
              <a:t>GitLab Deploy Spring Boot Example</a:t>
            </a:r>
            <a:endParaRPr lang="en-GB" dirty="0"/>
          </a:p>
          <a:p>
            <a:r>
              <a:rPr lang="en-GB" dirty="0">
                <a:hlinkClick r:id="rId6"/>
              </a:rPr>
              <a:t>Deploying Spring Boot Apps to Heroku</a:t>
            </a:r>
            <a:endParaRPr lang="en-GB" dirty="0"/>
          </a:p>
          <a:p>
            <a:r>
              <a:rPr lang="en-GB" dirty="0">
                <a:hlinkClick r:id="rId7"/>
              </a:rPr>
              <a:t>Getting started with Gradle on Heroku</a:t>
            </a:r>
            <a:endParaRPr lang="en-GB" dirty="0"/>
          </a:p>
          <a:p>
            <a:r>
              <a:rPr lang="en-GB" dirty="0">
                <a:hlinkClick r:id="rId8"/>
              </a:rPr>
              <a:t>Spring Boot Actuator</a:t>
            </a:r>
            <a:endParaRPr lang="en-GB" dirty="0"/>
          </a:p>
          <a:p>
            <a:r>
              <a:rPr lang="en-GB" dirty="0">
                <a:hlinkClick r:id="rId9"/>
              </a:rPr>
              <a:t>Spring Profiles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BE964-F424-5446-96F5-29B2D332AD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0486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ctrTitle" idx="4294967295"/>
          </p:nvPr>
        </p:nvSpPr>
        <p:spPr>
          <a:xfrm>
            <a:off x="0" y="725488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0" y="1754188"/>
            <a:ext cx="5561013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</a:rPr>
              <a:t>Any Q</a:t>
            </a:r>
            <a:r>
              <a:rPr lang="en" sz="4800" b="1" dirty="0">
                <a:solidFill>
                  <a:schemeClr val="lt1"/>
                </a:solidFill>
              </a:rPr>
              <a:t>uestions?</a:t>
            </a:r>
            <a:endParaRPr sz="4800" b="1" dirty="0">
              <a:solidFill>
                <a:schemeClr val="l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4294967295"/>
          </p:nvPr>
        </p:nvSpPr>
        <p:spPr>
          <a:xfrm>
            <a:off x="0" y="2759075"/>
            <a:ext cx="5561013" cy="199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Or fi</a:t>
            </a:r>
            <a:r>
              <a:rPr lang="en" sz="2400" dirty="0">
                <a:solidFill>
                  <a:schemeClr val="lt1"/>
                </a:solidFill>
              </a:rPr>
              <a:t>nd us in Slack: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	@Yaroslav Brahinets</a:t>
            </a:r>
          </a:p>
          <a:p>
            <a:pPr marL="0" indent="0">
              <a:buNone/>
            </a:pPr>
            <a:r>
              <a:rPr lang="en-US" dirty="0">
                <a:solidFill>
                  <a:schemeClr val="lt1"/>
                </a:solidFill>
              </a:rPr>
              <a:t>	@Vasya Rudas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A1867-D893-9D41-9A16-41270CA52F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5870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ADFB4-C1FB-614D-A72E-901333E32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A" dirty="0"/>
              <a:t>What is CI/CD </a:t>
            </a:r>
          </a:p>
        </p:txBody>
      </p:sp>
    </p:spTree>
    <p:extLst>
      <p:ext uri="{BB962C8B-B14F-4D97-AF65-F5344CB8AC3E}">
        <p14:creationId xmlns:p14="http://schemas.microsoft.com/office/powerpoint/2010/main" val="79476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0C6B-A879-8346-B05A-950CEEF5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Continuous Integration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444D0-FC44-714A-8188-9CF79104B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785956" cy="3552300"/>
          </a:xfrm>
        </p:spPr>
        <p:txBody>
          <a:bodyPr/>
          <a:lstStyle/>
          <a:p>
            <a:r>
              <a:rPr lang="en-GB" b="1" dirty="0"/>
              <a:t>Detects errors as quickly as possible:</a:t>
            </a:r>
            <a:r>
              <a:rPr lang="en-GB" dirty="0"/>
              <a:t> fix problems while fresh in developers mind</a:t>
            </a:r>
          </a:p>
          <a:p>
            <a:r>
              <a:rPr lang="en-GB" b="1" dirty="0"/>
              <a:t>Reduces integration problems:</a:t>
            </a:r>
            <a:r>
              <a:rPr lang="en-GB" dirty="0"/>
              <a:t> smaller problems are easier to fix</a:t>
            </a:r>
          </a:p>
          <a:p>
            <a:r>
              <a:rPr lang="en-GB" b="1" dirty="0"/>
              <a:t>Avoid compounding problems:</a:t>
            </a:r>
            <a:r>
              <a:rPr lang="en-GB" dirty="0"/>
              <a:t> allows teams to develop faster, with more confidence</a:t>
            </a:r>
          </a:p>
          <a:p>
            <a:endParaRPr lang="en-GB" dirty="0"/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6FF2D-CB21-144D-A9B3-E44F9C1897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1926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8ADC-4E38-2148-B9D2-F6AFB25F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Continuous Delivery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32FFC-1471-514E-BB99-2F42D6FAF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678800" cy="3552300"/>
          </a:xfrm>
        </p:spPr>
        <p:txBody>
          <a:bodyPr/>
          <a:lstStyle/>
          <a:p>
            <a:r>
              <a:rPr lang="en-GB" b="1" dirty="0"/>
              <a:t>Ensures every change is releasable:</a:t>
            </a:r>
            <a:r>
              <a:rPr lang="en-GB" dirty="0"/>
              <a:t> test everything, including deployment, before calling it done</a:t>
            </a:r>
          </a:p>
          <a:p>
            <a:r>
              <a:rPr lang="en-GB" b="1" dirty="0"/>
              <a:t>Lowers risk of each release:</a:t>
            </a:r>
            <a:r>
              <a:rPr lang="en-GB" dirty="0"/>
              <a:t> makes releases “boring”</a:t>
            </a:r>
          </a:p>
          <a:p>
            <a:r>
              <a:rPr lang="en-GB" b="1" dirty="0"/>
              <a:t>Delivers value more frequently:</a:t>
            </a:r>
            <a:r>
              <a:rPr lang="en-GB" dirty="0"/>
              <a:t> reliable deployments mean more releases</a:t>
            </a:r>
          </a:p>
          <a:p>
            <a:r>
              <a:rPr lang="en-GB" b="1" dirty="0"/>
              <a:t>Tight customer feedback loops:</a:t>
            </a:r>
            <a:r>
              <a:rPr lang="en-GB" dirty="0"/>
              <a:t> fast and frequent customer feedback on changes</a:t>
            </a:r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26CFE-F535-F94F-91EB-A5111FBF7F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7983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1536-9247-B840-9011-C4E94C00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How it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921A9-CD87-0C48-A8DC-47FBEE42C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BEF7A-C2EE-9F45-AE61-C0EE7E10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01" y="1420018"/>
            <a:ext cx="7071797" cy="271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82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9332-F719-7045-91E9-3FCA76CE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Basic CI/CD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389C3-0BB3-FE45-9BEE-F2503752A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0" y="1177264"/>
            <a:ext cx="6921562" cy="38331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1DE9D-E696-9D44-86C6-07A7779577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2429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9332-F719-7045-91E9-3FCA76CE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Detail CI/CD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1DE9D-E696-9D44-86C6-07A7779577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9221E-332A-D74D-8B48-4C1C02AE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22" y="1206848"/>
            <a:ext cx="6025903" cy="38035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EF198A-6D9F-7A44-9C55-F64E6FC8083D}"/>
              </a:ext>
            </a:extLst>
          </p:cNvPr>
          <p:cNvSpPr/>
          <p:nvPr/>
        </p:nvSpPr>
        <p:spPr>
          <a:xfrm>
            <a:off x="1085850" y="1206848"/>
            <a:ext cx="1707356" cy="5719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44843224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FFFFFF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1211</Words>
  <Application>Microsoft Macintosh PowerPoint</Application>
  <PresentationFormat>On-screen Show (16:9)</PresentationFormat>
  <Paragraphs>159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Raleway</vt:lpstr>
      <vt:lpstr>Arial</vt:lpstr>
      <vt:lpstr>Lato</vt:lpstr>
      <vt:lpstr>Antonio template</vt:lpstr>
      <vt:lpstr>Lesson 25 – Continuous Integration &amp; Continuous Delivery</vt:lpstr>
      <vt:lpstr>Lesson Goals</vt:lpstr>
      <vt:lpstr>Software build process</vt:lpstr>
      <vt:lpstr>What is CI/CD </vt:lpstr>
      <vt:lpstr>Continuous Integration Process</vt:lpstr>
      <vt:lpstr>Continuous Delivery Process</vt:lpstr>
      <vt:lpstr>How it works</vt:lpstr>
      <vt:lpstr>Basic CI/CD flow</vt:lpstr>
      <vt:lpstr>Detail CI/CD flow</vt:lpstr>
      <vt:lpstr>CI/CD provider for projects</vt:lpstr>
      <vt:lpstr>GitLab pipeline glossary</vt:lpstr>
      <vt:lpstr>GitLab CI/CD flow example</vt:lpstr>
      <vt:lpstr>.gitlab-ci.yml example</vt:lpstr>
      <vt:lpstr>So CI is done, but what about CD</vt:lpstr>
      <vt:lpstr>Spring Boot Useful Features</vt:lpstr>
      <vt:lpstr>Spring Boot Profiles</vt:lpstr>
      <vt:lpstr>Profiles code usage</vt:lpstr>
      <vt:lpstr>Profiles code usage</vt:lpstr>
      <vt:lpstr>Profiles Example in IDE</vt:lpstr>
      <vt:lpstr>Spring Boot Actuator 2.X</vt:lpstr>
      <vt:lpstr>Some of predefined endpoints</vt:lpstr>
      <vt:lpstr>Some of predefined endpoints</vt:lpstr>
      <vt:lpstr>Additional tools</vt:lpstr>
      <vt:lpstr>Code Quality</vt:lpstr>
      <vt:lpstr>Error Tracking (Sentry.io)</vt:lpstr>
      <vt:lpstr>App monitoring (Prometheus and Grafana)</vt:lpstr>
      <vt:lpstr>Distributed Tracing</vt:lpstr>
      <vt:lpstr>Distributed Tracing (Zipkin)</vt:lpstr>
      <vt:lpstr>Distributed Tracing (Zipkin)</vt:lpstr>
      <vt:lpstr>Summary: All of that is DevOps</vt:lpstr>
      <vt:lpstr>Course Work Task 1 (CI)</vt:lpstr>
      <vt:lpstr>Course Work Task 2 (CD)</vt:lpstr>
      <vt:lpstr>Course Work Task 3 (DevOps)</vt:lpstr>
      <vt:lpstr>Course Work Task 4 (DevOps)</vt:lpstr>
      <vt:lpstr>Literature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13 – Intro to Web, Servlet API</dc:title>
  <dc:creator>Vasya Rudas</dc:creator>
  <cp:lastModifiedBy>Vasya Rudas</cp:lastModifiedBy>
  <cp:revision>124</cp:revision>
  <dcterms:created xsi:type="dcterms:W3CDTF">2019-12-18T21:24:00Z</dcterms:created>
  <dcterms:modified xsi:type="dcterms:W3CDTF">2021-04-19T15:27:10Z</dcterms:modified>
</cp:coreProperties>
</file>